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60" r:id="rId4"/>
    <p:sldId id="261" r:id="rId5"/>
    <p:sldId id="262" r:id="rId6"/>
    <p:sldId id="263" r:id="rId7"/>
    <p:sldId id="25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07"/>
  </p:normalViewPr>
  <p:slideViewPr>
    <p:cSldViewPr snapToGrid="0" snapToObjects="1">
      <p:cViewPr varScale="1">
        <p:scale>
          <a:sx n="121" d="100"/>
          <a:sy n="121" d="100"/>
        </p:scale>
        <p:origin x="200"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2.tiff>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A8B0486-508C-0145-82A6-97D218FF414D}" type="datetimeFigureOut">
              <a:rPr lang="en-US" smtClean="0"/>
              <a:t>3/27/21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323018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8B0486-508C-0145-82A6-97D218FF414D}" type="datetimeFigureOut">
              <a:rPr lang="en-US" smtClean="0"/>
              <a:t>3/27/21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113186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8B0486-508C-0145-82A6-97D218FF414D}" type="datetimeFigureOut">
              <a:rPr lang="en-US" smtClean="0"/>
              <a:t>3/27/21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18069653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8B0486-508C-0145-82A6-97D218FF414D}" type="datetimeFigureOut">
              <a:rPr lang="en-US" smtClean="0"/>
              <a:t>3/27/21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576792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8B0486-508C-0145-82A6-97D218FF414D}" type="datetimeFigureOut">
              <a:rPr lang="en-US" smtClean="0"/>
              <a:t>3/27/21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403726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A8B0486-508C-0145-82A6-97D218FF414D}" type="datetimeFigureOut">
              <a:rPr lang="en-US" smtClean="0"/>
              <a:t>3/27/21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1525015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A8B0486-508C-0145-82A6-97D218FF414D}" type="datetimeFigureOut">
              <a:rPr lang="en-US" smtClean="0"/>
              <a:t>3/27/21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726013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A8B0486-508C-0145-82A6-97D218FF414D}" type="datetimeFigureOut">
              <a:rPr lang="en-US" smtClean="0"/>
              <a:t>3/27/21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108778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8B0486-508C-0145-82A6-97D218FF414D}" type="datetimeFigureOut">
              <a:rPr lang="en-US" smtClean="0"/>
              <a:t>3/27/21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734439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8B0486-508C-0145-82A6-97D218FF414D}" type="datetimeFigureOut">
              <a:rPr lang="en-US" smtClean="0"/>
              <a:t>3/27/21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2128728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8B0486-508C-0145-82A6-97D218FF414D}" type="datetimeFigureOut">
              <a:rPr lang="en-US" smtClean="0"/>
              <a:t>3/27/21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F9848A-588C-CE41-8D98-F07756D5383F}" type="slidenum">
              <a:rPr lang="en-US" smtClean="0"/>
              <a:t>‹#›</a:t>
            </a:fld>
            <a:endParaRPr lang="en-US"/>
          </a:p>
        </p:txBody>
      </p:sp>
    </p:spTree>
    <p:extLst>
      <p:ext uri="{BB962C8B-B14F-4D97-AF65-F5344CB8AC3E}">
        <p14:creationId xmlns:p14="http://schemas.microsoft.com/office/powerpoint/2010/main" val="462290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8B0486-508C-0145-82A6-97D218FF414D}" type="datetimeFigureOut">
              <a:rPr lang="en-US" smtClean="0"/>
              <a:t>3/27/21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F9848A-588C-CE41-8D98-F07756D5383F}" type="slidenum">
              <a:rPr lang="en-US" smtClean="0"/>
              <a:t>‹#›</a:t>
            </a:fld>
            <a:endParaRPr lang="en-US"/>
          </a:p>
        </p:txBody>
      </p:sp>
    </p:spTree>
    <p:extLst>
      <p:ext uri="{BB962C8B-B14F-4D97-AF65-F5344CB8AC3E}">
        <p14:creationId xmlns:p14="http://schemas.microsoft.com/office/powerpoint/2010/main" val="9894946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7" Type="http://schemas.openxmlformats.org/officeDocument/2006/relationships/image" Target="../media/image6.tiff"/><Relationship Id="rId2" Type="http://schemas.openxmlformats.org/officeDocument/2006/relationships/image" Target="../media/image1.tiff"/><Relationship Id="rId1" Type="http://schemas.openxmlformats.org/officeDocument/2006/relationships/slideLayout" Target="../slideLayouts/slideLayout1.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a:blip r:embed="rId2"/>
          <a:stretch>
            <a:fillRect/>
          </a:stretch>
        </p:blipFill>
        <p:spPr>
          <a:xfrm>
            <a:off x="7379222" y="2516694"/>
            <a:ext cx="4141056" cy="3741141"/>
          </a:xfrm>
          <a:prstGeom prst="rect">
            <a:avLst/>
          </a:prstGeom>
        </p:spPr>
      </p:pic>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649537" cy="369332"/>
          </a:xfrm>
          <a:prstGeom prst="rect">
            <a:avLst/>
          </a:prstGeom>
          <a:noFill/>
        </p:spPr>
        <p:txBody>
          <a:bodyPr wrap="none" rtlCol="0">
            <a:spAutoFit/>
          </a:bodyPr>
          <a:lstStyle/>
          <a:p>
            <a:r>
              <a:rPr lang="en-US" b="1" dirty="0">
                <a:latin typeface="Apple Braille" charset="0"/>
                <a:ea typeface="Apple Braille" charset="0"/>
                <a:cs typeface="Apple Braille" charset="0"/>
              </a:rPr>
              <a:t>Intro</a:t>
            </a:r>
          </a:p>
        </p:txBody>
      </p:sp>
      <p:sp>
        <p:nvSpPr>
          <p:cNvPr id="8" name="TextBox 7"/>
          <p:cNvSpPr txBox="1"/>
          <p:nvPr/>
        </p:nvSpPr>
        <p:spPr>
          <a:xfrm>
            <a:off x="304800" y="1413164"/>
            <a:ext cx="3706527" cy="369332"/>
          </a:xfrm>
          <a:prstGeom prst="rect">
            <a:avLst/>
          </a:prstGeom>
          <a:noFill/>
        </p:spPr>
        <p:txBody>
          <a:bodyPr wrap="none" rtlCol="0">
            <a:spAutoFit/>
          </a:bodyPr>
          <a:lstStyle/>
          <a:p>
            <a:r>
              <a:rPr lang="en-US" dirty="0">
                <a:latin typeface="Apple Braille" charset="0"/>
                <a:ea typeface="Apple Braille" charset="0"/>
                <a:cs typeface="Apple Braille" charset="0"/>
              </a:rPr>
              <a:t>Let’s imagine the following scenario:</a:t>
            </a:r>
          </a:p>
        </p:txBody>
      </p:sp>
      <p:sp>
        <p:nvSpPr>
          <p:cNvPr id="9" name="TextBox 8"/>
          <p:cNvSpPr txBox="1"/>
          <p:nvPr/>
        </p:nvSpPr>
        <p:spPr>
          <a:xfrm>
            <a:off x="304800" y="1916530"/>
            <a:ext cx="9476509" cy="1200329"/>
          </a:xfrm>
          <a:prstGeom prst="rect">
            <a:avLst/>
          </a:prstGeom>
          <a:noFill/>
        </p:spPr>
        <p:txBody>
          <a:bodyPr wrap="square" rtlCol="0">
            <a:spAutoFit/>
          </a:bodyPr>
          <a:lstStyle/>
          <a:p>
            <a:r>
              <a:rPr lang="en-US" dirty="0">
                <a:latin typeface="Apple Braille" charset="0"/>
                <a:ea typeface="Apple Braille" charset="0"/>
                <a:cs typeface="Apple Braille" charset="0"/>
              </a:rPr>
              <a:t>We are field ecologists and worked in 2 different countries in 3 different areas and counted the abundances of fish, mice, seagulls, lions and capybaras in 5 plots respectively.</a:t>
            </a:r>
          </a:p>
          <a:p>
            <a:endParaRPr lang="en-US" dirty="0">
              <a:latin typeface="Apple Braille" charset="0"/>
              <a:ea typeface="Apple Braille" charset="0"/>
              <a:cs typeface="Apple Braille" charset="0"/>
            </a:endParaRPr>
          </a:p>
          <a:p>
            <a:r>
              <a:rPr lang="en-US" dirty="0">
                <a:latin typeface="Apple Braille" charset="0"/>
                <a:ea typeface="Apple Braille" charset="0"/>
                <a:cs typeface="Apple Braille" charset="0"/>
              </a:rPr>
              <a:t>After a lot of counting we’re back and now want to analyze the data</a:t>
            </a:r>
            <a:r>
              <a:rPr lang="is-IS" dirty="0">
                <a:latin typeface="Apple Braille" charset="0"/>
                <a:ea typeface="Apple Braille" charset="0"/>
                <a:cs typeface="Apple Braille" charset="0"/>
              </a:rPr>
              <a:t>…</a:t>
            </a:r>
            <a:endParaRPr lang="en-US" dirty="0">
              <a:latin typeface="Apple Braille" charset="0"/>
              <a:ea typeface="Apple Braille" charset="0"/>
              <a:cs typeface="Apple Braille" charset="0"/>
            </a:endParaRPr>
          </a:p>
        </p:txBody>
      </p:sp>
      <p:pic>
        <p:nvPicPr>
          <p:cNvPr id="11" name="Picture 10"/>
          <p:cNvPicPr>
            <a:picLocks noChangeAspect="1"/>
          </p:cNvPicPr>
          <p:nvPr/>
        </p:nvPicPr>
        <p:blipFill>
          <a:blip r:embed="rId3"/>
          <a:stretch>
            <a:fillRect/>
          </a:stretch>
        </p:blipFill>
        <p:spPr>
          <a:xfrm>
            <a:off x="5629504" y="5190570"/>
            <a:ext cx="2721798" cy="1814532"/>
          </a:xfrm>
          <a:prstGeom prst="rect">
            <a:avLst/>
          </a:prstGeom>
        </p:spPr>
      </p:pic>
      <p:pic>
        <p:nvPicPr>
          <p:cNvPr id="12" name="Picture 11"/>
          <p:cNvPicPr>
            <a:picLocks noChangeAspect="1"/>
          </p:cNvPicPr>
          <p:nvPr/>
        </p:nvPicPr>
        <p:blipFill>
          <a:blip r:embed="rId4"/>
          <a:stretch>
            <a:fillRect/>
          </a:stretch>
        </p:blipFill>
        <p:spPr>
          <a:xfrm>
            <a:off x="3862908" y="4888550"/>
            <a:ext cx="1332378" cy="1690255"/>
          </a:xfrm>
          <a:prstGeom prst="rect">
            <a:avLst/>
          </a:prstGeom>
        </p:spPr>
      </p:pic>
      <p:pic>
        <p:nvPicPr>
          <p:cNvPr id="13" name="Picture 12"/>
          <p:cNvPicPr>
            <a:picLocks noChangeAspect="1"/>
          </p:cNvPicPr>
          <p:nvPr/>
        </p:nvPicPr>
        <p:blipFill>
          <a:blip r:embed="rId5"/>
          <a:stretch>
            <a:fillRect/>
          </a:stretch>
        </p:blipFill>
        <p:spPr>
          <a:xfrm>
            <a:off x="3689611" y="3603895"/>
            <a:ext cx="2147285" cy="1201883"/>
          </a:xfrm>
          <a:prstGeom prst="rect">
            <a:avLst/>
          </a:prstGeom>
        </p:spPr>
      </p:pic>
      <p:pic>
        <p:nvPicPr>
          <p:cNvPr id="14" name="Picture 13"/>
          <p:cNvPicPr>
            <a:picLocks noChangeAspect="1"/>
          </p:cNvPicPr>
          <p:nvPr/>
        </p:nvPicPr>
        <p:blipFill>
          <a:blip r:embed="rId6"/>
          <a:stretch>
            <a:fillRect/>
          </a:stretch>
        </p:blipFill>
        <p:spPr>
          <a:xfrm>
            <a:off x="612688" y="5095693"/>
            <a:ext cx="2464234" cy="1385455"/>
          </a:xfrm>
          <a:prstGeom prst="rect">
            <a:avLst/>
          </a:prstGeom>
        </p:spPr>
      </p:pic>
      <p:pic>
        <p:nvPicPr>
          <p:cNvPr id="15" name="Picture 14"/>
          <p:cNvPicPr>
            <a:picLocks noChangeAspect="1"/>
          </p:cNvPicPr>
          <p:nvPr/>
        </p:nvPicPr>
        <p:blipFill>
          <a:blip r:embed="rId7"/>
          <a:stretch>
            <a:fillRect/>
          </a:stretch>
        </p:blipFill>
        <p:spPr>
          <a:xfrm>
            <a:off x="0" y="3521123"/>
            <a:ext cx="3689611" cy="1574570"/>
          </a:xfrm>
          <a:prstGeom prst="rect">
            <a:avLst/>
          </a:prstGeom>
        </p:spPr>
      </p:pic>
      <p:sp>
        <p:nvSpPr>
          <p:cNvPr id="19" name="Oval 18"/>
          <p:cNvSpPr/>
          <p:nvPr/>
        </p:nvSpPr>
        <p:spPr>
          <a:xfrm>
            <a:off x="9781309" y="3006436"/>
            <a:ext cx="304800" cy="30438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10002981" y="3380069"/>
            <a:ext cx="304800" cy="30438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9656618" y="3606600"/>
            <a:ext cx="304800" cy="30438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p:cNvCxnSpPr>
            <a:stCxn id="19" idx="6"/>
          </p:cNvCxnSpPr>
          <p:nvPr/>
        </p:nvCxnSpPr>
        <p:spPr>
          <a:xfrm flipV="1">
            <a:off x="10086109" y="2710658"/>
            <a:ext cx="677924" cy="447971"/>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10273619" y="2934643"/>
            <a:ext cx="490414" cy="517219"/>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9933709" y="2747827"/>
            <a:ext cx="830324" cy="92506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10721619" y="2368908"/>
            <a:ext cx="1597318" cy="646331"/>
          </a:xfrm>
          <a:prstGeom prst="rect">
            <a:avLst/>
          </a:prstGeom>
          <a:noFill/>
        </p:spPr>
        <p:txBody>
          <a:bodyPr wrap="square" rtlCol="0">
            <a:spAutoFit/>
          </a:bodyPr>
          <a:lstStyle/>
          <a:p>
            <a:r>
              <a:rPr lang="en-US"/>
              <a:t>5 observations in each area</a:t>
            </a:r>
          </a:p>
        </p:txBody>
      </p:sp>
    </p:spTree>
    <p:extLst>
      <p:ext uri="{BB962C8B-B14F-4D97-AF65-F5344CB8AC3E}">
        <p14:creationId xmlns:p14="http://schemas.microsoft.com/office/powerpoint/2010/main" val="133236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3368358" cy="369332"/>
          </a:xfrm>
          <a:prstGeom prst="rect">
            <a:avLst/>
          </a:prstGeom>
          <a:noFill/>
        </p:spPr>
        <p:txBody>
          <a:bodyPr wrap="none" rtlCol="0">
            <a:spAutoFit/>
          </a:bodyPr>
          <a:lstStyle/>
          <a:p>
            <a:r>
              <a:rPr lang="en-US" dirty="0">
                <a:latin typeface="Apple Braille" charset="0"/>
                <a:ea typeface="Apple Braille" charset="0"/>
                <a:cs typeface="Apple Braille" charset="0"/>
              </a:rPr>
              <a:t>How could our dataset look like?</a:t>
            </a:r>
          </a:p>
        </p:txBody>
      </p:sp>
      <p:sp>
        <p:nvSpPr>
          <p:cNvPr id="2" name="TextBox 1"/>
          <p:cNvSpPr txBox="1"/>
          <p:nvPr/>
        </p:nvSpPr>
        <p:spPr>
          <a:xfrm>
            <a:off x="304800" y="1343891"/>
            <a:ext cx="10199202" cy="646331"/>
          </a:xfrm>
          <a:prstGeom prst="rect">
            <a:avLst/>
          </a:prstGeom>
          <a:noFill/>
        </p:spPr>
        <p:txBody>
          <a:bodyPr wrap="none" rtlCol="0">
            <a:spAutoFit/>
          </a:bodyPr>
          <a:lstStyle/>
          <a:p>
            <a:r>
              <a:rPr lang="en-US" dirty="0"/>
              <a:t>Our final goal is to compare abundances between the different countries and areas visually and statistically</a:t>
            </a:r>
          </a:p>
          <a:p>
            <a:r>
              <a:rPr lang="en-US" dirty="0"/>
              <a:t>First option:</a:t>
            </a:r>
          </a:p>
        </p:txBody>
      </p:sp>
      <p:graphicFrame>
        <p:nvGraphicFramePr>
          <p:cNvPr id="30" name="Table 29"/>
          <p:cNvGraphicFramePr>
            <a:graphicFrameLocks noGrp="1"/>
          </p:cNvGraphicFramePr>
          <p:nvPr>
            <p:extLst>
              <p:ext uri="{D42A27DB-BD31-4B8C-83A1-F6EECF244321}">
                <p14:modId xmlns:p14="http://schemas.microsoft.com/office/powerpoint/2010/main" val="1592859509"/>
              </p:ext>
            </p:extLst>
          </p:nvPr>
        </p:nvGraphicFramePr>
        <p:xfrm>
          <a:off x="436418" y="2613458"/>
          <a:ext cx="10515600" cy="1300088"/>
        </p:xfrm>
        <a:graphic>
          <a:graphicData uri="http://schemas.openxmlformats.org/drawingml/2006/table">
            <a:tbl>
              <a:tblPr>
                <a:tableStyleId>{5C22544A-7EE6-4342-B048-85BDC9FD1C3A}</a:tableStyleId>
              </a:tblPr>
              <a:tblGrid>
                <a:gridCol w="657225">
                  <a:extLst>
                    <a:ext uri="{9D8B030D-6E8A-4147-A177-3AD203B41FA5}">
                      <a16:colId xmlns:a16="http://schemas.microsoft.com/office/drawing/2014/main" val="20000"/>
                    </a:ext>
                  </a:extLst>
                </a:gridCol>
                <a:gridCol w="657225">
                  <a:extLst>
                    <a:ext uri="{9D8B030D-6E8A-4147-A177-3AD203B41FA5}">
                      <a16:colId xmlns:a16="http://schemas.microsoft.com/office/drawing/2014/main" val="20001"/>
                    </a:ext>
                  </a:extLst>
                </a:gridCol>
                <a:gridCol w="657225">
                  <a:extLst>
                    <a:ext uri="{9D8B030D-6E8A-4147-A177-3AD203B41FA5}">
                      <a16:colId xmlns:a16="http://schemas.microsoft.com/office/drawing/2014/main" val="20002"/>
                    </a:ext>
                  </a:extLst>
                </a:gridCol>
                <a:gridCol w="657225">
                  <a:extLst>
                    <a:ext uri="{9D8B030D-6E8A-4147-A177-3AD203B41FA5}">
                      <a16:colId xmlns:a16="http://schemas.microsoft.com/office/drawing/2014/main" val="20003"/>
                    </a:ext>
                  </a:extLst>
                </a:gridCol>
                <a:gridCol w="657225">
                  <a:extLst>
                    <a:ext uri="{9D8B030D-6E8A-4147-A177-3AD203B41FA5}">
                      <a16:colId xmlns:a16="http://schemas.microsoft.com/office/drawing/2014/main" val="20004"/>
                    </a:ext>
                  </a:extLst>
                </a:gridCol>
                <a:gridCol w="657225">
                  <a:extLst>
                    <a:ext uri="{9D8B030D-6E8A-4147-A177-3AD203B41FA5}">
                      <a16:colId xmlns:a16="http://schemas.microsoft.com/office/drawing/2014/main" val="20005"/>
                    </a:ext>
                  </a:extLst>
                </a:gridCol>
                <a:gridCol w="657225">
                  <a:extLst>
                    <a:ext uri="{9D8B030D-6E8A-4147-A177-3AD203B41FA5}">
                      <a16:colId xmlns:a16="http://schemas.microsoft.com/office/drawing/2014/main" val="20006"/>
                    </a:ext>
                  </a:extLst>
                </a:gridCol>
                <a:gridCol w="657225">
                  <a:extLst>
                    <a:ext uri="{9D8B030D-6E8A-4147-A177-3AD203B41FA5}">
                      <a16:colId xmlns:a16="http://schemas.microsoft.com/office/drawing/2014/main" val="20007"/>
                    </a:ext>
                  </a:extLst>
                </a:gridCol>
                <a:gridCol w="657225">
                  <a:extLst>
                    <a:ext uri="{9D8B030D-6E8A-4147-A177-3AD203B41FA5}">
                      <a16:colId xmlns:a16="http://schemas.microsoft.com/office/drawing/2014/main" val="20008"/>
                    </a:ext>
                  </a:extLst>
                </a:gridCol>
                <a:gridCol w="657225">
                  <a:extLst>
                    <a:ext uri="{9D8B030D-6E8A-4147-A177-3AD203B41FA5}">
                      <a16:colId xmlns:a16="http://schemas.microsoft.com/office/drawing/2014/main" val="20009"/>
                    </a:ext>
                  </a:extLst>
                </a:gridCol>
                <a:gridCol w="657225">
                  <a:extLst>
                    <a:ext uri="{9D8B030D-6E8A-4147-A177-3AD203B41FA5}">
                      <a16:colId xmlns:a16="http://schemas.microsoft.com/office/drawing/2014/main" val="20010"/>
                    </a:ext>
                  </a:extLst>
                </a:gridCol>
                <a:gridCol w="657225">
                  <a:extLst>
                    <a:ext uri="{9D8B030D-6E8A-4147-A177-3AD203B41FA5}">
                      <a16:colId xmlns:a16="http://schemas.microsoft.com/office/drawing/2014/main" val="20011"/>
                    </a:ext>
                  </a:extLst>
                </a:gridCol>
                <a:gridCol w="657225">
                  <a:extLst>
                    <a:ext uri="{9D8B030D-6E8A-4147-A177-3AD203B41FA5}">
                      <a16:colId xmlns:a16="http://schemas.microsoft.com/office/drawing/2014/main" val="20012"/>
                    </a:ext>
                  </a:extLst>
                </a:gridCol>
                <a:gridCol w="657225">
                  <a:extLst>
                    <a:ext uri="{9D8B030D-6E8A-4147-A177-3AD203B41FA5}">
                      <a16:colId xmlns:a16="http://schemas.microsoft.com/office/drawing/2014/main" val="20013"/>
                    </a:ext>
                  </a:extLst>
                </a:gridCol>
                <a:gridCol w="657225">
                  <a:extLst>
                    <a:ext uri="{9D8B030D-6E8A-4147-A177-3AD203B41FA5}">
                      <a16:colId xmlns:a16="http://schemas.microsoft.com/office/drawing/2014/main" val="20014"/>
                    </a:ext>
                  </a:extLst>
                </a:gridCol>
                <a:gridCol w="657225">
                  <a:extLst>
                    <a:ext uri="{9D8B030D-6E8A-4147-A177-3AD203B41FA5}">
                      <a16:colId xmlns:a16="http://schemas.microsoft.com/office/drawing/2014/main" val="20015"/>
                    </a:ext>
                  </a:extLst>
                </a:gridCol>
              </a:tblGrid>
              <a:tr h="161778">
                <a:tc>
                  <a:txBody>
                    <a:bodyPr/>
                    <a:lstStyle/>
                    <a:p>
                      <a:pPr algn="l" fontAlgn="b"/>
                      <a:r>
                        <a:rPr lang="en-US" sz="1000" u="none" strike="noStrike">
                          <a:effectLst/>
                        </a:rPr>
                        <a:t>Species</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Area1_1</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Area1_2</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Area1_3</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Area1_4</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Area1_5</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Area2_1</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Area2_2</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Area2_3</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Area2_4</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Area2_5</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Area3_1</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Area3_2</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Area3_3</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Area3_4</a:t>
                      </a:r>
                      <a:endParaRPr lang="en-US" sz="1000" b="0" i="0" u="none" strike="noStrike">
                        <a:solidFill>
                          <a:srgbClr val="000000"/>
                        </a:solidFill>
                        <a:effectLst/>
                        <a:latin typeface="Calibri" charset="0"/>
                      </a:endParaRPr>
                    </a:p>
                  </a:txBody>
                  <a:tcPr marL="10111" marR="10111" marT="10111" marB="0" anchor="b"/>
                </a:tc>
                <a:tc>
                  <a:txBody>
                    <a:bodyPr/>
                    <a:lstStyle/>
                    <a:p>
                      <a:pPr algn="l" fontAlgn="b"/>
                      <a:r>
                        <a:rPr lang="en-US" sz="1000" u="none" strike="noStrike">
                          <a:effectLst/>
                        </a:rPr>
                        <a:t>Area3_5</a:t>
                      </a:r>
                      <a:endParaRPr lang="en-US" sz="1000" b="0" i="0" u="none" strike="noStrike">
                        <a:solidFill>
                          <a:srgbClr val="000000"/>
                        </a:solidFill>
                        <a:effectLst/>
                        <a:latin typeface="Calibri" charset="0"/>
                      </a:endParaRPr>
                    </a:p>
                  </a:txBody>
                  <a:tcPr marL="10111" marR="10111" marT="10111" marB="0" anchor="b"/>
                </a:tc>
                <a:extLst>
                  <a:ext uri="{0D108BD9-81ED-4DB2-BD59-A6C34878D82A}">
                    <a16:rowId xmlns:a16="http://schemas.microsoft.com/office/drawing/2014/main" val="10000"/>
                  </a:ext>
                </a:extLst>
              </a:tr>
              <a:tr h="161778">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12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cs-CZ" sz="1000" u="none" strike="noStrike">
                          <a:effectLst/>
                        </a:rPr>
                        <a:t>11</a:t>
                      </a:r>
                      <a:endParaRPr lang="cs-CZ"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13</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12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17</a:t>
                      </a:r>
                      <a:endParaRPr lang="en-US" sz="1000" b="0" i="0" u="none" strike="noStrike">
                        <a:solidFill>
                          <a:srgbClr val="000000"/>
                        </a:solidFill>
                        <a:effectLst/>
                        <a:latin typeface="Calibri" charset="0"/>
                      </a:endParaRPr>
                    </a:p>
                  </a:txBody>
                  <a:tcPr marL="10111" marR="10111" marT="10111" marB="0" anchor="b"/>
                </a:tc>
                <a:extLst>
                  <a:ext uri="{0D108BD9-81ED-4DB2-BD59-A6C34878D82A}">
                    <a16:rowId xmlns:a16="http://schemas.microsoft.com/office/drawing/2014/main" val="10001"/>
                  </a:ext>
                </a:extLst>
              </a:tr>
              <a:tr h="161778">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0</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0</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extLst>
                  <a:ext uri="{0D108BD9-81ED-4DB2-BD59-A6C34878D82A}">
                    <a16:rowId xmlns:a16="http://schemas.microsoft.com/office/drawing/2014/main" val="10002"/>
                  </a:ext>
                </a:extLst>
              </a:tr>
              <a:tr h="161778">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extLst>
                  <a:ext uri="{0D108BD9-81ED-4DB2-BD59-A6C34878D82A}">
                    <a16:rowId xmlns:a16="http://schemas.microsoft.com/office/drawing/2014/main" val="10003"/>
                  </a:ext>
                </a:extLst>
              </a:tr>
              <a:tr h="161778">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extLst>
                  <a:ext uri="{0D108BD9-81ED-4DB2-BD59-A6C34878D82A}">
                    <a16:rowId xmlns:a16="http://schemas.microsoft.com/office/drawing/2014/main" val="10004"/>
                  </a:ext>
                </a:extLst>
              </a:tr>
              <a:tr h="161778">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5</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8</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extLst>
                  <a:ext uri="{0D108BD9-81ED-4DB2-BD59-A6C34878D82A}">
                    <a16:rowId xmlns:a16="http://schemas.microsoft.com/office/drawing/2014/main" val="10005"/>
                  </a:ext>
                </a:extLst>
              </a:tr>
              <a:tr h="161778">
                <a:tc>
                  <a:txBody>
                    <a:bodyPr/>
                    <a:lstStyle/>
                    <a:p>
                      <a:pPr algn="l" fontAlgn="b"/>
                      <a:r>
                        <a:rPr lang="en-US" sz="1000" u="none" strike="noStrike">
                          <a:effectLst/>
                        </a:rPr>
                        <a:t>Capybara</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8</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8</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10</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12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8</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cs-CZ" sz="1000" u="none" strike="noStrike">
                          <a:effectLst/>
                        </a:rPr>
                        <a:t>11</a:t>
                      </a:r>
                      <a:endParaRPr lang="cs-CZ"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111" marR="10111" marT="10111" marB="0" anchor="b"/>
                </a:tc>
                <a:extLst>
                  <a:ext uri="{0D108BD9-81ED-4DB2-BD59-A6C34878D82A}">
                    <a16:rowId xmlns:a16="http://schemas.microsoft.com/office/drawing/2014/main" val="10006"/>
                  </a:ext>
                </a:extLst>
              </a:tr>
              <a:tr h="161778">
                <a:tc>
                  <a:txBody>
                    <a:bodyPr/>
                    <a:lstStyle/>
                    <a:p>
                      <a:pPr algn="l" fontAlgn="b"/>
                      <a:r>
                        <a:rPr lang="en-US" sz="1000" u="none" strike="noStrike">
                          <a:effectLst/>
                        </a:rPr>
                        <a:t>Country</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Egypt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Egypt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Egypt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Egypt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Egypt</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a:effectLst/>
                        </a:rPr>
                        <a:t>Sudan</a:t>
                      </a:r>
                      <a:endParaRPr lang="en-US" sz="1000" b="0" i="0" u="none" strike="noStrike">
                        <a:solidFill>
                          <a:srgbClr val="000000"/>
                        </a:solidFill>
                        <a:effectLst/>
                        <a:latin typeface="Calibri" charset="0"/>
                      </a:endParaRPr>
                    </a:p>
                  </a:txBody>
                  <a:tcPr marL="10111" marR="10111" marT="10111" marB="0" anchor="b"/>
                </a:tc>
                <a:tc>
                  <a:txBody>
                    <a:bodyPr/>
                    <a:lstStyle/>
                    <a:p>
                      <a:pPr algn="r" fontAlgn="b"/>
                      <a:r>
                        <a:rPr lang="en-US" sz="1000" u="none" strike="noStrike" dirty="0">
                          <a:effectLst/>
                        </a:rPr>
                        <a:t>Sudan</a:t>
                      </a:r>
                      <a:endParaRPr lang="en-US" sz="1000" b="0" i="0" u="none" strike="noStrike" dirty="0">
                        <a:solidFill>
                          <a:srgbClr val="000000"/>
                        </a:solidFill>
                        <a:effectLst/>
                        <a:latin typeface="Calibri" charset="0"/>
                      </a:endParaRPr>
                    </a:p>
                  </a:txBody>
                  <a:tcPr marL="10111" marR="10111" marT="10111" marB="0" anchor="b"/>
                </a:tc>
                <a:extLst>
                  <a:ext uri="{0D108BD9-81ED-4DB2-BD59-A6C34878D82A}">
                    <a16:rowId xmlns:a16="http://schemas.microsoft.com/office/drawing/2014/main" val="10007"/>
                  </a:ext>
                </a:extLst>
              </a:tr>
            </a:tbl>
          </a:graphicData>
        </a:graphic>
      </p:graphicFrame>
      <p:sp>
        <p:nvSpPr>
          <p:cNvPr id="31" name="TextBox 30"/>
          <p:cNvSpPr txBox="1"/>
          <p:nvPr/>
        </p:nvSpPr>
        <p:spPr>
          <a:xfrm>
            <a:off x="304799" y="4536782"/>
            <a:ext cx="11596255" cy="1200329"/>
          </a:xfrm>
          <a:prstGeom prst="rect">
            <a:avLst/>
          </a:prstGeom>
          <a:noFill/>
        </p:spPr>
        <p:txBody>
          <a:bodyPr wrap="square" rtlCol="0">
            <a:spAutoFit/>
          </a:bodyPr>
          <a:lstStyle/>
          <a:p>
            <a:r>
              <a:rPr lang="en-US" dirty="0"/>
              <a:t>Characteristics: </a:t>
            </a:r>
          </a:p>
          <a:p>
            <a:r>
              <a:rPr lang="en-US" dirty="0"/>
              <a:t>we mix up count data and the variable “Country”</a:t>
            </a:r>
          </a:p>
          <a:p>
            <a:r>
              <a:rPr lang="en-US" dirty="0"/>
              <a:t>each factorial level of the variable area is an own column and mixed up with the plot information</a:t>
            </a:r>
          </a:p>
          <a:p>
            <a:r>
              <a:rPr lang="en-US" dirty="0"/>
              <a:t>This is a very messy data format – how would we compare those data, summarize or display them?</a:t>
            </a:r>
          </a:p>
        </p:txBody>
      </p:sp>
    </p:spTree>
    <p:extLst>
      <p:ext uri="{BB962C8B-B14F-4D97-AF65-F5344CB8AC3E}">
        <p14:creationId xmlns:p14="http://schemas.microsoft.com/office/powerpoint/2010/main" val="1169409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3368358" cy="369332"/>
          </a:xfrm>
          <a:prstGeom prst="rect">
            <a:avLst/>
          </a:prstGeom>
          <a:noFill/>
        </p:spPr>
        <p:txBody>
          <a:bodyPr wrap="none" rtlCol="0">
            <a:spAutoFit/>
          </a:bodyPr>
          <a:lstStyle/>
          <a:p>
            <a:r>
              <a:rPr lang="en-US" dirty="0">
                <a:latin typeface="Apple Braille" charset="0"/>
                <a:ea typeface="Apple Braille" charset="0"/>
                <a:cs typeface="Apple Braille" charset="0"/>
              </a:rPr>
              <a:t>How could our dataset look like?</a:t>
            </a:r>
          </a:p>
        </p:txBody>
      </p:sp>
      <p:sp>
        <p:nvSpPr>
          <p:cNvPr id="2" name="TextBox 1"/>
          <p:cNvSpPr txBox="1"/>
          <p:nvPr/>
        </p:nvSpPr>
        <p:spPr>
          <a:xfrm>
            <a:off x="304800" y="1343891"/>
            <a:ext cx="10199202" cy="646331"/>
          </a:xfrm>
          <a:prstGeom prst="rect">
            <a:avLst/>
          </a:prstGeom>
          <a:noFill/>
        </p:spPr>
        <p:txBody>
          <a:bodyPr wrap="none" rtlCol="0">
            <a:spAutoFit/>
          </a:bodyPr>
          <a:lstStyle/>
          <a:p>
            <a:r>
              <a:rPr lang="en-US" dirty="0"/>
              <a:t>Our final goal is to compare abundances between the different countries and areas visually and statistically</a:t>
            </a:r>
          </a:p>
          <a:p>
            <a:r>
              <a:rPr lang="en-US" dirty="0"/>
              <a:t>Second option:</a:t>
            </a:r>
          </a:p>
        </p:txBody>
      </p:sp>
      <p:graphicFrame>
        <p:nvGraphicFramePr>
          <p:cNvPr id="10" name="Table 9"/>
          <p:cNvGraphicFramePr>
            <a:graphicFrameLocks noGrp="1"/>
          </p:cNvGraphicFramePr>
          <p:nvPr/>
        </p:nvGraphicFramePr>
        <p:xfrm>
          <a:off x="304800" y="2736181"/>
          <a:ext cx="4953000" cy="1422400"/>
        </p:xfrm>
        <a:graphic>
          <a:graphicData uri="http://schemas.openxmlformats.org/drawingml/2006/table">
            <a:tbl>
              <a:tblPr>
                <a:tableStyleId>{5C22544A-7EE6-4342-B048-85BDC9FD1C3A}</a:tableStyleId>
              </a:tblPr>
              <a:tblGrid>
                <a:gridCol w="825500">
                  <a:extLst>
                    <a:ext uri="{9D8B030D-6E8A-4147-A177-3AD203B41FA5}">
                      <a16:colId xmlns:a16="http://schemas.microsoft.com/office/drawing/2014/main" val="20000"/>
                    </a:ext>
                  </a:extLst>
                </a:gridCol>
                <a:gridCol w="825500">
                  <a:extLst>
                    <a:ext uri="{9D8B030D-6E8A-4147-A177-3AD203B41FA5}">
                      <a16:colId xmlns:a16="http://schemas.microsoft.com/office/drawing/2014/main" val="20001"/>
                    </a:ext>
                  </a:extLst>
                </a:gridCol>
                <a:gridCol w="825500">
                  <a:extLst>
                    <a:ext uri="{9D8B030D-6E8A-4147-A177-3AD203B41FA5}">
                      <a16:colId xmlns:a16="http://schemas.microsoft.com/office/drawing/2014/main" val="20002"/>
                    </a:ext>
                  </a:extLst>
                </a:gridCol>
                <a:gridCol w="825500">
                  <a:extLst>
                    <a:ext uri="{9D8B030D-6E8A-4147-A177-3AD203B41FA5}">
                      <a16:colId xmlns:a16="http://schemas.microsoft.com/office/drawing/2014/main" val="20003"/>
                    </a:ext>
                  </a:extLst>
                </a:gridCol>
                <a:gridCol w="825500">
                  <a:extLst>
                    <a:ext uri="{9D8B030D-6E8A-4147-A177-3AD203B41FA5}">
                      <a16:colId xmlns:a16="http://schemas.microsoft.com/office/drawing/2014/main" val="20004"/>
                    </a:ext>
                  </a:extLst>
                </a:gridCol>
                <a:gridCol w="825500">
                  <a:extLst>
                    <a:ext uri="{9D8B030D-6E8A-4147-A177-3AD203B41FA5}">
                      <a16:colId xmlns:a16="http://schemas.microsoft.com/office/drawing/2014/main" val="20005"/>
                    </a:ext>
                  </a:extLst>
                </a:gridCol>
              </a:tblGrid>
              <a:tr h="203200">
                <a:tc>
                  <a:txBody>
                    <a:bodyPr/>
                    <a:lstStyle/>
                    <a:p>
                      <a:pPr algn="l" fontAlgn="b"/>
                      <a:r>
                        <a:rPr lang="en-US" sz="1200" u="none" strike="noStrike">
                          <a:effectLst/>
                        </a:rPr>
                        <a:t>Species</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Area1_1</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Area1_2</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Area1_3</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Area1_4</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Area1_5</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0"/>
                  </a:ext>
                </a:extLst>
              </a:tr>
              <a:tr h="203200">
                <a:tc>
                  <a:txBody>
                    <a:bodyPr/>
                    <a:lstStyle/>
                    <a:p>
                      <a:pPr algn="l" fontAlgn="b"/>
                      <a:r>
                        <a:rPr lang="en-US" sz="1200" u="none" strike="noStrike">
                          <a:effectLst/>
                        </a:rPr>
                        <a:t>Fish</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13</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1"/>
                  </a:ext>
                </a:extLst>
              </a:tr>
              <a:tr h="203200">
                <a:tc>
                  <a:txBody>
                    <a:bodyPr/>
                    <a:lstStyle/>
                    <a:p>
                      <a:pPr algn="l" fontAlgn="b"/>
                      <a:r>
                        <a:rPr lang="en-US" sz="1200" u="none" strike="noStrike">
                          <a:effectLst/>
                        </a:rPr>
                        <a:t>Mouse</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2"/>
                  </a:ext>
                </a:extLst>
              </a:tr>
              <a:tr h="203200">
                <a:tc>
                  <a:txBody>
                    <a:bodyPr/>
                    <a:lstStyle/>
                    <a:p>
                      <a:pPr algn="l" fontAlgn="b"/>
                      <a:r>
                        <a:rPr lang="en-US" sz="1200" u="none" strike="noStrike">
                          <a:effectLst/>
                        </a:rPr>
                        <a:t>Seagull</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3"/>
                  </a:ext>
                </a:extLst>
              </a:tr>
              <a:tr h="203200">
                <a:tc>
                  <a:txBody>
                    <a:bodyPr/>
                    <a:lstStyle/>
                    <a:p>
                      <a:pPr algn="l" fontAlgn="b"/>
                      <a:r>
                        <a:rPr lang="en-US" sz="1200" u="none" strike="noStrike">
                          <a:effectLst/>
                        </a:rPr>
                        <a:t>Elephant</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4"/>
                  </a:ext>
                </a:extLst>
              </a:tr>
              <a:tr h="203200">
                <a:tc>
                  <a:txBody>
                    <a:bodyPr/>
                    <a:lstStyle/>
                    <a:p>
                      <a:pPr algn="l" fontAlgn="b"/>
                      <a:r>
                        <a:rPr lang="en-US" sz="1200" u="none" strike="noStrike">
                          <a:effectLst/>
                        </a:rPr>
                        <a:t>Lion</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5"/>
                  </a:ext>
                </a:extLst>
              </a:tr>
              <a:tr h="203200">
                <a:tc>
                  <a:txBody>
                    <a:bodyPr/>
                    <a:lstStyle/>
                    <a:p>
                      <a:pPr algn="l" fontAlgn="b"/>
                      <a:r>
                        <a:rPr lang="en-US" sz="1200" u="none" strike="noStrike" dirty="0">
                          <a:effectLst/>
                        </a:rPr>
                        <a:t>Capybara</a:t>
                      </a:r>
                      <a:endParaRPr lang="en-US" sz="1200" b="0" i="0" u="none" strike="noStrike" dirty="0">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dirty="0">
                          <a:effectLst/>
                        </a:rPr>
                        <a:t>12</a:t>
                      </a:r>
                      <a:endParaRPr lang="is-IS" sz="1200" b="0" i="0" u="none" strike="noStrike" dirty="0">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6"/>
                  </a:ext>
                </a:extLst>
              </a:tr>
            </a:tbl>
          </a:graphicData>
        </a:graphic>
      </p:graphicFrame>
      <p:graphicFrame>
        <p:nvGraphicFramePr>
          <p:cNvPr id="22" name="Table 21"/>
          <p:cNvGraphicFramePr>
            <a:graphicFrameLocks noGrp="1"/>
          </p:cNvGraphicFramePr>
          <p:nvPr/>
        </p:nvGraphicFramePr>
        <p:xfrm>
          <a:off x="304800" y="4740564"/>
          <a:ext cx="9080500" cy="1422400"/>
        </p:xfrm>
        <a:graphic>
          <a:graphicData uri="http://schemas.openxmlformats.org/drawingml/2006/table">
            <a:tbl>
              <a:tblPr>
                <a:tableStyleId>{5C22544A-7EE6-4342-B048-85BDC9FD1C3A}</a:tableStyleId>
              </a:tblPr>
              <a:tblGrid>
                <a:gridCol w="825500">
                  <a:extLst>
                    <a:ext uri="{9D8B030D-6E8A-4147-A177-3AD203B41FA5}">
                      <a16:colId xmlns:a16="http://schemas.microsoft.com/office/drawing/2014/main" val="20000"/>
                    </a:ext>
                  </a:extLst>
                </a:gridCol>
                <a:gridCol w="825500">
                  <a:extLst>
                    <a:ext uri="{9D8B030D-6E8A-4147-A177-3AD203B41FA5}">
                      <a16:colId xmlns:a16="http://schemas.microsoft.com/office/drawing/2014/main" val="20001"/>
                    </a:ext>
                  </a:extLst>
                </a:gridCol>
                <a:gridCol w="825500">
                  <a:extLst>
                    <a:ext uri="{9D8B030D-6E8A-4147-A177-3AD203B41FA5}">
                      <a16:colId xmlns:a16="http://schemas.microsoft.com/office/drawing/2014/main" val="20002"/>
                    </a:ext>
                  </a:extLst>
                </a:gridCol>
                <a:gridCol w="825500">
                  <a:extLst>
                    <a:ext uri="{9D8B030D-6E8A-4147-A177-3AD203B41FA5}">
                      <a16:colId xmlns:a16="http://schemas.microsoft.com/office/drawing/2014/main" val="20003"/>
                    </a:ext>
                  </a:extLst>
                </a:gridCol>
                <a:gridCol w="825500">
                  <a:extLst>
                    <a:ext uri="{9D8B030D-6E8A-4147-A177-3AD203B41FA5}">
                      <a16:colId xmlns:a16="http://schemas.microsoft.com/office/drawing/2014/main" val="20004"/>
                    </a:ext>
                  </a:extLst>
                </a:gridCol>
                <a:gridCol w="825500">
                  <a:extLst>
                    <a:ext uri="{9D8B030D-6E8A-4147-A177-3AD203B41FA5}">
                      <a16:colId xmlns:a16="http://schemas.microsoft.com/office/drawing/2014/main" val="20005"/>
                    </a:ext>
                  </a:extLst>
                </a:gridCol>
                <a:gridCol w="825500">
                  <a:extLst>
                    <a:ext uri="{9D8B030D-6E8A-4147-A177-3AD203B41FA5}">
                      <a16:colId xmlns:a16="http://schemas.microsoft.com/office/drawing/2014/main" val="20006"/>
                    </a:ext>
                  </a:extLst>
                </a:gridCol>
                <a:gridCol w="825500">
                  <a:extLst>
                    <a:ext uri="{9D8B030D-6E8A-4147-A177-3AD203B41FA5}">
                      <a16:colId xmlns:a16="http://schemas.microsoft.com/office/drawing/2014/main" val="20007"/>
                    </a:ext>
                  </a:extLst>
                </a:gridCol>
                <a:gridCol w="825500">
                  <a:extLst>
                    <a:ext uri="{9D8B030D-6E8A-4147-A177-3AD203B41FA5}">
                      <a16:colId xmlns:a16="http://schemas.microsoft.com/office/drawing/2014/main" val="20008"/>
                    </a:ext>
                  </a:extLst>
                </a:gridCol>
                <a:gridCol w="825500">
                  <a:extLst>
                    <a:ext uri="{9D8B030D-6E8A-4147-A177-3AD203B41FA5}">
                      <a16:colId xmlns:a16="http://schemas.microsoft.com/office/drawing/2014/main" val="20009"/>
                    </a:ext>
                  </a:extLst>
                </a:gridCol>
                <a:gridCol w="825500">
                  <a:extLst>
                    <a:ext uri="{9D8B030D-6E8A-4147-A177-3AD203B41FA5}">
                      <a16:colId xmlns:a16="http://schemas.microsoft.com/office/drawing/2014/main" val="20010"/>
                    </a:ext>
                  </a:extLst>
                </a:gridCol>
              </a:tblGrid>
              <a:tr h="203200">
                <a:tc>
                  <a:txBody>
                    <a:bodyPr/>
                    <a:lstStyle/>
                    <a:p>
                      <a:pPr algn="l" fontAlgn="b"/>
                      <a:r>
                        <a:rPr lang="en-US" sz="1200" u="none" strike="noStrike">
                          <a:effectLst/>
                        </a:rPr>
                        <a:t>Species</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Area2_1</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Area2_2</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Area2_3</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Area2_4</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Area2_5</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Area3_1</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Area3_2</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Area3_3</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Area3_4</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Area3_5</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0"/>
                  </a:ext>
                </a:extLst>
              </a:tr>
              <a:tr h="203200">
                <a:tc>
                  <a:txBody>
                    <a:bodyPr/>
                    <a:lstStyle/>
                    <a:p>
                      <a:pPr algn="l" fontAlgn="b"/>
                      <a:r>
                        <a:rPr lang="en-US" sz="1200" u="none" strike="noStrike">
                          <a:effectLst/>
                        </a:rPr>
                        <a:t>Fish</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dirty="0">
                          <a:effectLst/>
                        </a:rPr>
                        <a:t>4</a:t>
                      </a:r>
                      <a:endParaRPr lang="en-US" sz="1200" b="0" i="0" u="none" strike="noStrike" dirty="0">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17</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1"/>
                  </a:ext>
                </a:extLst>
              </a:tr>
              <a:tr h="203200">
                <a:tc>
                  <a:txBody>
                    <a:bodyPr/>
                    <a:lstStyle/>
                    <a:p>
                      <a:pPr algn="l" fontAlgn="b"/>
                      <a:r>
                        <a:rPr lang="en-US" sz="1200" u="none" strike="noStrike">
                          <a:effectLst/>
                        </a:rPr>
                        <a:t>Mouse</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2"/>
                  </a:ext>
                </a:extLst>
              </a:tr>
              <a:tr h="203200">
                <a:tc>
                  <a:txBody>
                    <a:bodyPr/>
                    <a:lstStyle/>
                    <a:p>
                      <a:pPr algn="l" fontAlgn="b"/>
                      <a:r>
                        <a:rPr lang="en-US" sz="1200" u="none" strike="noStrike">
                          <a:effectLst/>
                        </a:rPr>
                        <a:t>Seagull</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3"/>
                  </a:ext>
                </a:extLst>
              </a:tr>
              <a:tr h="203200">
                <a:tc>
                  <a:txBody>
                    <a:bodyPr/>
                    <a:lstStyle/>
                    <a:p>
                      <a:pPr algn="l" fontAlgn="b"/>
                      <a:r>
                        <a:rPr lang="en-US" sz="1200" u="none" strike="noStrike">
                          <a:effectLst/>
                        </a:rPr>
                        <a:t>Elephant</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4"/>
                  </a:ext>
                </a:extLst>
              </a:tr>
              <a:tr h="203200">
                <a:tc>
                  <a:txBody>
                    <a:bodyPr/>
                    <a:lstStyle/>
                    <a:p>
                      <a:pPr algn="l" fontAlgn="b"/>
                      <a:r>
                        <a:rPr lang="en-US" sz="1200" u="none" strike="noStrike">
                          <a:effectLst/>
                        </a:rPr>
                        <a:t>Lion</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5"/>
                  </a:ext>
                </a:extLst>
              </a:tr>
              <a:tr h="203200">
                <a:tc>
                  <a:txBody>
                    <a:bodyPr/>
                    <a:lstStyle/>
                    <a:p>
                      <a:pPr algn="l" fontAlgn="b"/>
                      <a:r>
                        <a:rPr lang="en-US" sz="1200" u="none" strike="noStrike">
                          <a:effectLst/>
                        </a:rPr>
                        <a:t>Capybara</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dirty="0">
                          <a:effectLst/>
                        </a:rPr>
                        <a:t>3</a:t>
                      </a:r>
                      <a:endParaRPr lang="en-US" sz="1200" b="0" i="0" u="none" strike="noStrike" dirty="0">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6"/>
                  </a:ext>
                </a:extLst>
              </a:tr>
            </a:tbl>
          </a:graphicData>
        </a:graphic>
      </p:graphicFrame>
      <p:sp>
        <p:nvSpPr>
          <p:cNvPr id="24" name="TextBox 23"/>
          <p:cNvSpPr txBox="1"/>
          <p:nvPr/>
        </p:nvSpPr>
        <p:spPr>
          <a:xfrm>
            <a:off x="304800" y="2342511"/>
            <a:ext cx="770467" cy="369332"/>
          </a:xfrm>
          <a:prstGeom prst="rect">
            <a:avLst/>
          </a:prstGeom>
          <a:noFill/>
        </p:spPr>
        <p:txBody>
          <a:bodyPr wrap="none" rtlCol="0">
            <a:spAutoFit/>
          </a:bodyPr>
          <a:lstStyle/>
          <a:p>
            <a:r>
              <a:rPr lang="en-US" dirty="0"/>
              <a:t>Egypt:</a:t>
            </a:r>
          </a:p>
        </p:txBody>
      </p:sp>
      <p:sp>
        <p:nvSpPr>
          <p:cNvPr id="28" name="TextBox 27"/>
          <p:cNvSpPr txBox="1"/>
          <p:nvPr/>
        </p:nvSpPr>
        <p:spPr>
          <a:xfrm>
            <a:off x="304799" y="4371232"/>
            <a:ext cx="829073" cy="369332"/>
          </a:xfrm>
          <a:prstGeom prst="rect">
            <a:avLst/>
          </a:prstGeom>
          <a:noFill/>
        </p:spPr>
        <p:txBody>
          <a:bodyPr wrap="none" rtlCol="0">
            <a:spAutoFit/>
          </a:bodyPr>
          <a:lstStyle/>
          <a:p>
            <a:r>
              <a:rPr lang="en-US" dirty="0"/>
              <a:t>Sudan:</a:t>
            </a:r>
          </a:p>
        </p:txBody>
      </p:sp>
      <p:sp>
        <p:nvSpPr>
          <p:cNvPr id="26" name="TextBox 25"/>
          <p:cNvSpPr txBox="1"/>
          <p:nvPr/>
        </p:nvSpPr>
        <p:spPr>
          <a:xfrm>
            <a:off x="6248400" y="2230582"/>
            <a:ext cx="5455019" cy="1477328"/>
          </a:xfrm>
          <a:prstGeom prst="rect">
            <a:avLst/>
          </a:prstGeom>
          <a:noFill/>
        </p:spPr>
        <p:txBody>
          <a:bodyPr wrap="none" rtlCol="0">
            <a:spAutoFit/>
          </a:bodyPr>
          <a:lstStyle/>
          <a:p>
            <a:r>
              <a:rPr lang="en-US" dirty="0"/>
              <a:t>Characteristics: </a:t>
            </a:r>
          </a:p>
          <a:p>
            <a:r>
              <a:rPr lang="en-US" dirty="0"/>
              <a:t>2 separate tables for both countries</a:t>
            </a:r>
          </a:p>
          <a:p>
            <a:r>
              <a:rPr lang="en-US" dirty="0"/>
              <a:t>Still own column for each factorial level of variable Area </a:t>
            </a:r>
          </a:p>
          <a:p>
            <a:r>
              <a:rPr lang="en-US" dirty="0"/>
              <a:t>Area still mixed up with plot information</a:t>
            </a:r>
          </a:p>
          <a:p>
            <a:endParaRPr lang="en-US" dirty="0"/>
          </a:p>
        </p:txBody>
      </p:sp>
    </p:spTree>
    <p:extLst>
      <p:ext uri="{BB962C8B-B14F-4D97-AF65-F5344CB8AC3E}">
        <p14:creationId xmlns:p14="http://schemas.microsoft.com/office/powerpoint/2010/main" val="655417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3368358" cy="369332"/>
          </a:xfrm>
          <a:prstGeom prst="rect">
            <a:avLst/>
          </a:prstGeom>
          <a:noFill/>
        </p:spPr>
        <p:txBody>
          <a:bodyPr wrap="none" rtlCol="0">
            <a:spAutoFit/>
          </a:bodyPr>
          <a:lstStyle/>
          <a:p>
            <a:r>
              <a:rPr lang="en-US" dirty="0">
                <a:latin typeface="Apple Braille" charset="0"/>
                <a:ea typeface="Apple Braille" charset="0"/>
                <a:cs typeface="Apple Braille" charset="0"/>
              </a:rPr>
              <a:t>How could our dataset look like?</a:t>
            </a:r>
          </a:p>
        </p:txBody>
      </p:sp>
      <p:sp>
        <p:nvSpPr>
          <p:cNvPr id="2" name="TextBox 1"/>
          <p:cNvSpPr txBox="1"/>
          <p:nvPr/>
        </p:nvSpPr>
        <p:spPr>
          <a:xfrm>
            <a:off x="304800" y="1343891"/>
            <a:ext cx="10199202" cy="646331"/>
          </a:xfrm>
          <a:prstGeom prst="rect">
            <a:avLst/>
          </a:prstGeom>
          <a:noFill/>
        </p:spPr>
        <p:txBody>
          <a:bodyPr wrap="none" rtlCol="0">
            <a:spAutoFit/>
          </a:bodyPr>
          <a:lstStyle/>
          <a:p>
            <a:r>
              <a:rPr lang="en-US" dirty="0"/>
              <a:t>Our final goal is to compare abundances between the different countries and areas visually and statistically</a:t>
            </a:r>
          </a:p>
          <a:p>
            <a:r>
              <a:rPr lang="en-US" dirty="0"/>
              <a:t>Third option:</a:t>
            </a:r>
          </a:p>
        </p:txBody>
      </p:sp>
      <p:sp>
        <p:nvSpPr>
          <p:cNvPr id="26" name="TextBox 25"/>
          <p:cNvSpPr txBox="1"/>
          <p:nvPr/>
        </p:nvSpPr>
        <p:spPr>
          <a:xfrm>
            <a:off x="7481454" y="2092083"/>
            <a:ext cx="4710545" cy="2031325"/>
          </a:xfrm>
          <a:prstGeom prst="rect">
            <a:avLst/>
          </a:prstGeom>
          <a:noFill/>
        </p:spPr>
        <p:txBody>
          <a:bodyPr wrap="square" rtlCol="0">
            <a:spAutoFit/>
          </a:bodyPr>
          <a:lstStyle/>
          <a:p>
            <a:r>
              <a:rPr lang="en-US" dirty="0"/>
              <a:t>Characteristics: </a:t>
            </a:r>
          </a:p>
          <a:p>
            <a:r>
              <a:rPr lang="en-US" dirty="0"/>
              <a:t>Now we combined the information from both tables</a:t>
            </a:r>
          </a:p>
          <a:p>
            <a:r>
              <a:rPr lang="en-US" dirty="0"/>
              <a:t>Column Area still mixes up 2 variables (area and plot)</a:t>
            </a:r>
          </a:p>
          <a:p>
            <a:r>
              <a:rPr lang="en-US" dirty="0"/>
              <a:t>Each species has an own column</a:t>
            </a:r>
          </a:p>
          <a:p>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680524918"/>
              </p:ext>
            </p:extLst>
          </p:nvPr>
        </p:nvGraphicFramePr>
        <p:xfrm>
          <a:off x="494146" y="2969246"/>
          <a:ext cx="6604000" cy="3251200"/>
        </p:xfrm>
        <a:graphic>
          <a:graphicData uri="http://schemas.openxmlformats.org/drawingml/2006/table">
            <a:tbl>
              <a:tblPr>
                <a:tableStyleId>{5C22544A-7EE6-4342-B048-85BDC9FD1C3A}</a:tableStyleId>
              </a:tblPr>
              <a:tblGrid>
                <a:gridCol w="825500">
                  <a:extLst>
                    <a:ext uri="{9D8B030D-6E8A-4147-A177-3AD203B41FA5}">
                      <a16:colId xmlns:a16="http://schemas.microsoft.com/office/drawing/2014/main" val="20000"/>
                    </a:ext>
                  </a:extLst>
                </a:gridCol>
                <a:gridCol w="825500">
                  <a:extLst>
                    <a:ext uri="{9D8B030D-6E8A-4147-A177-3AD203B41FA5}">
                      <a16:colId xmlns:a16="http://schemas.microsoft.com/office/drawing/2014/main" val="20001"/>
                    </a:ext>
                  </a:extLst>
                </a:gridCol>
                <a:gridCol w="825500">
                  <a:extLst>
                    <a:ext uri="{9D8B030D-6E8A-4147-A177-3AD203B41FA5}">
                      <a16:colId xmlns:a16="http://schemas.microsoft.com/office/drawing/2014/main" val="20002"/>
                    </a:ext>
                  </a:extLst>
                </a:gridCol>
                <a:gridCol w="825500">
                  <a:extLst>
                    <a:ext uri="{9D8B030D-6E8A-4147-A177-3AD203B41FA5}">
                      <a16:colId xmlns:a16="http://schemas.microsoft.com/office/drawing/2014/main" val="20003"/>
                    </a:ext>
                  </a:extLst>
                </a:gridCol>
                <a:gridCol w="825500">
                  <a:extLst>
                    <a:ext uri="{9D8B030D-6E8A-4147-A177-3AD203B41FA5}">
                      <a16:colId xmlns:a16="http://schemas.microsoft.com/office/drawing/2014/main" val="20004"/>
                    </a:ext>
                  </a:extLst>
                </a:gridCol>
                <a:gridCol w="825500">
                  <a:extLst>
                    <a:ext uri="{9D8B030D-6E8A-4147-A177-3AD203B41FA5}">
                      <a16:colId xmlns:a16="http://schemas.microsoft.com/office/drawing/2014/main" val="20005"/>
                    </a:ext>
                  </a:extLst>
                </a:gridCol>
                <a:gridCol w="825500">
                  <a:extLst>
                    <a:ext uri="{9D8B030D-6E8A-4147-A177-3AD203B41FA5}">
                      <a16:colId xmlns:a16="http://schemas.microsoft.com/office/drawing/2014/main" val="20006"/>
                    </a:ext>
                  </a:extLst>
                </a:gridCol>
                <a:gridCol w="825500">
                  <a:extLst>
                    <a:ext uri="{9D8B030D-6E8A-4147-A177-3AD203B41FA5}">
                      <a16:colId xmlns:a16="http://schemas.microsoft.com/office/drawing/2014/main" val="20007"/>
                    </a:ext>
                  </a:extLst>
                </a:gridCol>
              </a:tblGrid>
              <a:tr h="203200">
                <a:tc>
                  <a:txBody>
                    <a:bodyPr/>
                    <a:lstStyle/>
                    <a:p>
                      <a:pPr algn="l" fontAlgn="b"/>
                      <a:r>
                        <a:rPr lang="en-US" sz="1200" u="none" strike="noStrike">
                          <a:effectLst/>
                        </a:rPr>
                        <a:t>Country</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Fish</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Mouse</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Seagull</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Elephant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Lion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Capybara</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0"/>
                  </a:ext>
                </a:extLst>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1"/>
                  </a:ext>
                </a:extLst>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2"/>
                  </a:ext>
                </a:extLst>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3"/>
                  </a:ext>
                </a:extLst>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13</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10</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4"/>
                  </a:ext>
                </a:extLst>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Area1_5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5"/>
                  </a:ext>
                </a:extLst>
              </a:tr>
              <a:tr h="203200">
                <a:tc>
                  <a:txBody>
                    <a:bodyPr/>
                    <a:lstStyle/>
                    <a:p>
                      <a:pPr algn="l" fontAlgn="b"/>
                      <a:r>
                        <a:rPr lang="en-US" sz="1200" u="none" strike="noStrike" dirty="0">
                          <a:effectLst/>
                        </a:rPr>
                        <a:t>Sudan</a:t>
                      </a:r>
                      <a:endParaRPr lang="en-US" sz="1200" b="0" i="0" u="none" strike="noStrike" dirty="0">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6"/>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7"/>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8"/>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9"/>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Area2_5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0"/>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1"/>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2"/>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3"/>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4"/>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Area3_5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dirty="0">
                          <a:effectLst/>
                        </a:rPr>
                        <a:t>3</a:t>
                      </a:r>
                      <a:endParaRPr lang="en-US" sz="1200" b="0" i="0" u="none" strike="noStrike" dirty="0">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4375315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3368358" cy="369332"/>
          </a:xfrm>
          <a:prstGeom prst="rect">
            <a:avLst/>
          </a:prstGeom>
          <a:noFill/>
        </p:spPr>
        <p:txBody>
          <a:bodyPr wrap="none" rtlCol="0">
            <a:spAutoFit/>
          </a:bodyPr>
          <a:lstStyle/>
          <a:p>
            <a:r>
              <a:rPr lang="en-US" dirty="0">
                <a:latin typeface="Apple Braille" charset="0"/>
                <a:ea typeface="Apple Braille" charset="0"/>
                <a:cs typeface="Apple Braille" charset="0"/>
              </a:rPr>
              <a:t>How could our dataset look like?</a:t>
            </a:r>
          </a:p>
        </p:txBody>
      </p:sp>
      <p:sp>
        <p:nvSpPr>
          <p:cNvPr id="2" name="TextBox 1"/>
          <p:cNvSpPr txBox="1"/>
          <p:nvPr/>
        </p:nvSpPr>
        <p:spPr>
          <a:xfrm>
            <a:off x="304800" y="1343891"/>
            <a:ext cx="10199202" cy="646331"/>
          </a:xfrm>
          <a:prstGeom prst="rect">
            <a:avLst/>
          </a:prstGeom>
          <a:noFill/>
        </p:spPr>
        <p:txBody>
          <a:bodyPr wrap="none" rtlCol="0">
            <a:spAutoFit/>
          </a:bodyPr>
          <a:lstStyle/>
          <a:p>
            <a:r>
              <a:rPr lang="en-US" dirty="0"/>
              <a:t>Our final goal is to compare abundances between the different countries and areas visually and statistically</a:t>
            </a:r>
          </a:p>
          <a:p>
            <a:r>
              <a:rPr lang="en-US" dirty="0"/>
              <a:t>Fourth option:</a:t>
            </a:r>
          </a:p>
        </p:txBody>
      </p:sp>
      <p:sp>
        <p:nvSpPr>
          <p:cNvPr id="26" name="TextBox 25"/>
          <p:cNvSpPr txBox="1"/>
          <p:nvPr/>
        </p:nvSpPr>
        <p:spPr>
          <a:xfrm>
            <a:off x="7651698" y="1984352"/>
            <a:ext cx="4540302" cy="5078313"/>
          </a:xfrm>
          <a:prstGeom prst="rect">
            <a:avLst/>
          </a:prstGeom>
          <a:noFill/>
        </p:spPr>
        <p:txBody>
          <a:bodyPr wrap="square" rtlCol="0">
            <a:spAutoFit/>
          </a:bodyPr>
          <a:lstStyle/>
          <a:p>
            <a:r>
              <a:rPr lang="en-US" dirty="0"/>
              <a:t>Characteristics: </a:t>
            </a:r>
          </a:p>
          <a:p>
            <a:r>
              <a:rPr lang="en-US" dirty="0"/>
              <a:t>Now country, area and plot are separate variables stored in an own column</a:t>
            </a:r>
          </a:p>
          <a:p>
            <a:endParaRPr lang="en-US" dirty="0"/>
          </a:p>
          <a:p>
            <a:r>
              <a:rPr lang="en-US" dirty="0"/>
              <a:t>Each investigated community is described by a row!</a:t>
            </a:r>
          </a:p>
          <a:p>
            <a:endParaRPr lang="en-US" dirty="0"/>
          </a:p>
          <a:p>
            <a:r>
              <a:rPr lang="en-US" dirty="0"/>
              <a:t>This could be a very typical community matrix</a:t>
            </a:r>
          </a:p>
          <a:p>
            <a:r>
              <a:rPr lang="en-US" dirty="0"/>
              <a:t>This format is actually the format you need to work with for every sort of community analysis that is based on matrices (e.g. calculation of distance measures). Here you would separate this matrix into an environmental (columns 1-3) and a community matrix (columns 4-9)</a:t>
            </a:r>
          </a:p>
          <a:p>
            <a:endParaRPr lang="en-US" dirty="0"/>
          </a:p>
          <a:p>
            <a:r>
              <a:rPr lang="en-US" dirty="0"/>
              <a:t>Problem: Most functions in R work with </a:t>
            </a:r>
            <a:r>
              <a:rPr lang="en-US" dirty="0" err="1"/>
              <a:t>vectorized</a:t>
            </a:r>
            <a:r>
              <a:rPr lang="en-US" dirty="0"/>
              <a:t> (“tidy”) data</a:t>
            </a: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519046842"/>
              </p:ext>
            </p:extLst>
          </p:nvPr>
        </p:nvGraphicFramePr>
        <p:xfrm>
          <a:off x="192232" y="2897909"/>
          <a:ext cx="7429500" cy="3251200"/>
        </p:xfrm>
        <a:graphic>
          <a:graphicData uri="http://schemas.openxmlformats.org/drawingml/2006/table">
            <a:tbl>
              <a:tblPr>
                <a:tableStyleId>{5C22544A-7EE6-4342-B048-85BDC9FD1C3A}</a:tableStyleId>
              </a:tblPr>
              <a:tblGrid>
                <a:gridCol w="825500">
                  <a:extLst>
                    <a:ext uri="{9D8B030D-6E8A-4147-A177-3AD203B41FA5}">
                      <a16:colId xmlns:a16="http://schemas.microsoft.com/office/drawing/2014/main" val="20000"/>
                    </a:ext>
                  </a:extLst>
                </a:gridCol>
                <a:gridCol w="825500">
                  <a:extLst>
                    <a:ext uri="{9D8B030D-6E8A-4147-A177-3AD203B41FA5}">
                      <a16:colId xmlns:a16="http://schemas.microsoft.com/office/drawing/2014/main" val="20001"/>
                    </a:ext>
                  </a:extLst>
                </a:gridCol>
                <a:gridCol w="825500">
                  <a:extLst>
                    <a:ext uri="{9D8B030D-6E8A-4147-A177-3AD203B41FA5}">
                      <a16:colId xmlns:a16="http://schemas.microsoft.com/office/drawing/2014/main" val="20002"/>
                    </a:ext>
                  </a:extLst>
                </a:gridCol>
                <a:gridCol w="825500">
                  <a:extLst>
                    <a:ext uri="{9D8B030D-6E8A-4147-A177-3AD203B41FA5}">
                      <a16:colId xmlns:a16="http://schemas.microsoft.com/office/drawing/2014/main" val="20003"/>
                    </a:ext>
                  </a:extLst>
                </a:gridCol>
                <a:gridCol w="825500">
                  <a:extLst>
                    <a:ext uri="{9D8B030D-6E8A-4147-A177-3AD203B41FA5}">
                      <a16:colId xmlns:a16="http://schemas.microsoft.com/office/drawing/2014/main" val="20004"/>
                    </a:ext>
                  </a:extLst>
                </a:gridCol>
                <a:gridCol w="825500">
                  <a:extLst>
                    <a:ext uri="{9D8B030D-6E8A-4147-A177-3AD203B41FA5}">
                      <a16:colId xmlns:a16="http://schemas.microsoft.com/office/drawing/2014/main" val="20005"/>
                    </a:ext>
                  </a:extLst>
                </a:gridCol>
                <a:gridCol w="825500">
                  <a:extLst>
                    <a:ext uri="{9D8B030D-6E8A-4147-A177-3AD203B41FA5}">
                      <a16:colId xmlns:a16="http://schemas.microsoft.com/office/drawing/2014/main" val="20006"/>
                    </a:ext>
                  </a:extLst>
                </a:gridCol>
                <a:gridCol w="825500">
                  <a:extLst>
                    <a:ext uri="{9D8B030D-6E8A-4147-A177-3AD203B41FA5}">
                      <a16:colId xmlns:a16="http://schemas.microsoft.com/office/drawing/2014/main" val="20007"/>
                    </a:ext>
                  </a:extLst>
                </a:gridCol>
                <a:gridCol w="825500">
                  <a:extLst>
                    <a:ext uri="{9D8B030D-6E8A-4147-A177-3AD203B41FA5}">
                      <a16:colId xmlns:a16="http://schemas.microsoft.com/office/drawing/2014/main" val="20008"/>
                    </a:ext>
                  </a:extLst>
                </a:gridCol>
              </a:tblGrid>
              <a:tr h="203200">
                <a:tc>
                  <a:txBody>
                    <a:bodyPr/>
                    <a:lstStyle/>
                    <a:p>
                      <a:pPr algn="l" fontAlgn="b"/>
                      <a:r>
                        <a:rPr lang="en-US" sz="1200" u="none" strike="noStrike">
                          <a:effectLst/>
                        </a:rPr>
                        <a:t>Country</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Plot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Fish</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Mouse</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Seagull</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Elephant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Lion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Capybara</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0"/>
                  </a:ext>
                </a:extLst>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1"/>
                  </a:ext>
                </a:extLst>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2"/>
                  </a:ext>
                </a:extLst>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3"/>
                  </a:ext>
                </a:extLst>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13</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10</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4"/>
                  </a:ext>
                </a:extLst>
              </a:tr>
              <a:tr h="203200">
                <a:tc>
                  <a:txBody>
                    <a:bodyPr/>
                    <a:lstStyle/>
                    <a:p>
                      <a:pPr algn="l" fontAlgn="b"/>
                      <a:r>
                        <a:rPr lang="en-US" sz="1200" u="none" strike="noStrike">
                          <a:effectLst/>
                        </a:rPr>
                        <a:t>Egypt</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5"/>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6"/>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7"/>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8"/>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09"/>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cs-CZ" sz="1200" u="none" strike="noStrike">
                          <a:effectLst/>
                        </a:rPr>
                        <a:t>11</a:t>
                      </a:r>
                      <a:endParaRPr lang="cs-CZ"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0"/>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1"/>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12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2"/>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3"/>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4"/>
                  </a:ext>
                </a:extLst>
              </a:tr>
              <a:tr h="203200">
                <a:tc>
                  <a:txBody>
                    <a:bodyPr/>
                    <a:lstStyle/>
                    <a:p>
                      <a:pPr algn="l" fontAlgn="b"/>
                      <a:r>
                        <a:rPr lang="en-US" sz="1200" u="none" strike="noStrike">
                          <a:effectLst/>
                        </a:rPr>
                        <a:t>Sudan</a:t>
                      </a:r>
                      <a:endParaRPr lang="en-US" sz="1200" b="0" i="0" u="none" strike="noStrike">
                        <a:solidFill>
                          <a:srgbClr val="000000"/>
                        </a:solidFill>
                        <a:effectLst/>
                        <a:latin typeface="Calibri" charset="0"/>
                      </a:endParaRPr>
                    </a:p>
                  </a:txBody>
                  <a:tcPr marL="12700" marR="12700" marT="12700" marB="0" anchor="b"/>
                </a:tc>
                <a:tc>
                  <a:txBody>
                    <a:bodyPr/>
                    <a:lstStyle/>
                    <a:p>
                      <a:pPr algn="l" fontAlgn="b"/>
                      <a:r>
                        <a:rPr lang="en-US" sz="1200" u="none" strike="noStrike">
                          <a:effectLst/>
                        </a:rPr>
                        <a:t>Area3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is-IS" sz="1200" u="none" strike="noStrike">
                          <a:effectLst/>
                        </a:rPr>
                        <a:t>2</a:t>
                      </a:r>
                      <a:endParaRPr lang="is-I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dirty="0">
                          <a:effectLst/>
                        </a:rPr>
                        <a:t>3</a:t>
                      </a:r>
                      <a:endParaRPr lang="en-US" sz="1200" b="0" i="0" u="none" strike="noStrike" dirty="0">
                        <a:solidFill>
                          <a:srgbClr val="000000"/>
                        </a:solidFill>
                        <a:effectLst/>
                        <a:latin typeface="Calibri" charset="0"/>
                      </a:endParaRPr>
                    </a:p>
                  </a:txBody>
                  <a:tcPr marL="12700" marR="12700" marT="12700" marB="0" anchor="b"/>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355739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0" y="942109"/>
            <a:ext cx="11097491" cy="1385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04800" y="484909"/>
            <a:ext cx="3368358" cy="369332"/>
          </a:xfrm>
          <a:prstGeom prst="rect">
            <a:avLst/>
          </a:prstGeom>
          <a:noFill/>
        </p:spPr>
        <p:txBody>
          <a:bodyPr wrap="none" rtlCol="0">
            <a:spAutoFit/>
          </a:bodyPr>
          <a:lstStyle/>
          <a:p>
            <a:r>
              <a:rPr lang="en-US" dirty="0">
                <a:latin typeface="Apple Braille" charset="0"/>
                <a:ea typeface="Apple Braille" charset="0"/>
                <a:cs typeface="Apple Braille" charset="0"/>
              </a:rPr>
              <a:t>How could our dataset look like?</a:t>
            </a:r>
          </a:p>
        </p:txBody>
      </p:sp>
      <p:sp>
        <p:nvSpPr>
          <p:cNvPr id="2" name="TextBox 1"/>
          <p:cNvSpPr txBox="1"/>
          <p:nvPr/>
        </p:nvSpPr>
        <p:spPr>
          <a:xfrm>
            <a:off x="304800" y="1343891"/>
            <a:ext cx="10199202" cy="646331"/>
          </a:xfrm>
          <a:prstGeom prst="rect">
            <a:avLst/>
          </a:prstGeom>
          <a:noFill/>
        </p:spPr>
        <p:txBody>
          <a:bodyPr wrap="none" rtlCol="0">
            <a:spAutoFit/>
          </a:bodyPr>
          <a:lstStyle/>
          <a:p>
            <a:r>
              <a:rPr lang="en-US" dirty="0"/>
              <a:t>Our final goal is to compare abundances between the different countries and areas visually and statistically</a:t>
            </a:r>
          </a:p>
          <a:p>
            <a:r>
              <a:rPr lang="en-US" dirty="0"/>
              <a:t>Fifth – tidy option:</a:t>
            </a:r>
          </a:p>
        </p:txBody>
      </p:sp>
      <p:sp>
        <p:nvSpPr>
          <p:cNvPr id="26" name="TextBox 25"/>
          <p:cNvSpPr txBox="1"/>
          <p:nvPr/>
        </p:nvSpPr>
        <p:spPr>
          <a:xfrm>
            <a:off x="5963700" y="2378149"/>
            <a:ext cx="4540302" cy="3693319"/>
          </a:xfrm>
          <a:prstGeom prst="rect">
            <a:avLst/>
          </a:prstGeom>
          <a:noFill/>
        </p:spPr>
        <p:txBody>
          <a:bodyPr wrap="square" rtlCol="0">
            <a:spAutoFit/>
          </a:bodyPr>
          <a:lstStyle/>
          <a:p>
            <a:r>
              <a:rPr lang="en-US" dirty="0"/>
              <a:t>Characteristics: </a:t>
            </a:r>
          </a:p>
          <a:p>
            <a:r>
              <a:rPr lang="en-US" dirty="0"/>
              <a:t>Now </a:t>
            </a:r>
            <a:r>
              <a:rPr lang="en-US" b="1" dirty="0"/>
              <a:t>each variable is a column</a:t>
            </a:r>
          </a:p>
          <a:p>
            <a:r>
              <a:rPr lang="en-US" b="1" dirty="0"/>
              <a:t>Each observation is a row</a:t>
            </a:r>
            <a:r>
              <a:rPr lang="en-US" dirty="0"/>
              <a:t>, precisely defined by the information in each column</a:t>
            </a:r>
          </a:p>
          <a:p>
            <a:endParaRPr lang="en-US" dirty="0"/>
          </a:p>
          <a:p>
            <a:r>
              <a:rPr lang="en-US" dirty="0"/>
              <a:t>Fixed variables come first (country, area, plot), measured variables later (count)</a:t>
            </a:r>
          </a:p>
          <a:p>
            <a:endParaRPr lang="en-US" dirty="0"/>
          </a:p>
          <a:p>
            <a:r>
              <a:rPr lang="en-US" dirty="0"/>
              <a:t>Order of fixed variables is hierarchic (not necessary but makes table easier to read)</a:t>
            </a:r>
          </a:p>
          <a:p>
            <a:endParaRPr lang="en-US" dirty="0"/>
          </a:p>
          <a:p>
            <a:r>
              <a:rPr lang="en-US" dirty="0"/>
              <a:t>This is now a tidy dataset!</a:t>
            </a:r>
          </a:p>
          <a:p>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364950723"/>
              </p:ext>
            </p:extLst>
          </p:nvPr>
        </p:nvGraphicFramePr>
        <p:xfrm>
          <a:off x="1988979" y="2154670"/>
          <a:ext cx="3535460" cy="4351350"/>
        </p:xfrm>
        <a:graphic>
          <a:graphicData uri="http://schemas.openxmlformats.org/drawingml/2006/table">
            <a:tbl>
              <a:tblPr>
                <a:tableStyleId>{5C22544A-7EE6-4342-B048-85BDC9FD1C3A}</a:tableStyleId>
              </a:tblPr>
              <a:tblGrid>
                <a:gridCol w="707092">
                  <a:extLst>
                    <a:ext uri="{9D8B030D-6E8A-4147-A177-3AD203B41FA5}">
                      <a16:colId xmlns:a16="http://schemas.microsoft.com/office/drawing/2014/main" val="20000"/>
                    </a:ext>
                  </a:extLst>
                </a:gridCol>
                <a:gridCol w="707092">
                  <a:extLst>
                    <a:ext uri="{9D8B030D-6E8A-4147-A177-3AD203B41FA5}">
                      <a16:colId xmlns:a16="http://schemas.microsoft.com/office/drawing/2014/main" val="20001"/>
                    </a:ext>
                  </a:extLst>
                </a:gridCol>
                <a:gridCol w="707092">
                  <a:extLst>
                    <a:ext uri="{9D8B030D-6E8A-4147-A177-3AD203B41FA5}">
                      <a16:colId xmlns:a16="http://schemas.microsoft.com/office/drawing/2014/main" val="20002"/>
                    </a:ext>
                  </a:extLst>
                </a:gridCol>
                <a:gridCol w="707092">
                  <a:extLst>
                    <a:ext uri="{9D8B030D-6E8A-4147-A177-3AD203B41FA5}">
                      <a16:colId xmlns:a16="http://schemas.microsoft.com/office/drawing/2014/main" val="20003"/>
                    </a:ext>
                  </a:extLst>
                </a:gridCol>
                <a:gridCol w="707092">
                  <a:extLst>
                    <a:ext uri="{9D8B030D-6E8A-4147-A177-3AD203B41FA5}">
                      <a16:colId xmlns:a16="http://schemas.microsoft.com/office/drawing/2014/main" val="20004"/>
                    </a:ext>
                  </a:extLst>
                </a:gridCol>
              </a:tblGrid>
              <a:tr h="174054">
                <a:tc>
                  <a:txBody>
                    <a:bodyPr/>
                    <a:lstStyle/>
                    <a:p>
                      <a:pPr algn="l" fontAlgn="b"/>
                      <a:r>
                        <a:rPr lang="en-US" sz="1000" u="none" strike="noStrike">
                          <a:effectLst/>
                        </a:rPr>
                        <a:t>country</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area</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plot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species</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count</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0"/>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12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1"/>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2"/>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cs-CZ" sz="1000" u="none" strike="noStrike">
                          <a:effectLst/>
                        </a:rPr>
                        <a:t>11</a:t>
                      </a:r>
                      <a:endParaRPr lang="cs-CZ"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3"/>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13</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4"/>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5"/>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6"/>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7"/>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8"/>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0</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9"/>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0"/>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1"/>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2"/>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3"/>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4"/>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5"/>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6"/>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7"/>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8"/>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9"/>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20"/>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21"/>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22"/>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23"/>
                  </a:ext>
                </a:extLst>
              </a:tr>
              <a:tr h="17405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dirty="0">
                          <a:effectLst/>
                        </a:rPr>
                        <a:t>3</a:t>
                      </a:r>
                      <a:endParaRPr lang="en-US" sz="1000" b="0" i="0" u="none" strike="noStrike" dirty="0">
                        <a:solidFill>
                          <a:srgbClr val="000000"/>
                        </a:solidFill>
                        <a:effectLst/>
                        <a:latin typeface="Calibri" charset="0"/>
                      </a:endParaRPr>
                    </a:p>
                  </a:txBody>
                  <a:tcPr marL="10878" marR="10878" marT="10878" marB="0" anchor="b"/>
                </a:tc>
                <a:extLst>
                  <a:ext uri="{0D108BD9-81ED-4DB2-BD59-A6C34878D82A}">
                    <a16:rowId xmlns:a16="http://schemas.microsoft.com/office/drawing/2014/main" val="10024"/>
                  </a:ext>
                </a:extLst>
              </a:tr>
            </a:tbl>
          </a:graphicData>
        </a:graphic>
      </p:graphicFrame>
    </p:spTree>
    <p:extLst>
      <p:ext uri="{BB962C8B-B14F-4D97-AF65-F5344CB8AC3E}">
        <p14:creationId xmlns:p14="http://schemas.microsoft.com/office/powerpoint/2010/main" val="13275039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37308" y="803564"/>
            <a:ext cx="6567056" cy="3477875"/>
          </a:xfrm>
          <a:prstGeom prst="rect">
            <a:avLst/>
          </a:prstGeom>
        </p:spPr>
        <p:txBody>
          <a:bodyPr wrap="square">
            <a:spAutoFit/>
          </a:bodyPr>
          <a:lstStyle/>
          <a:p>
            <a:r>
              <a:rPr lang="en-US" sz="2000" b="0" i="0" u="none" strike="noStrike" baseline="0" dirty="0">
                <a:latin typeface="Apple Braille" charset="0"/>
                <a:ea typeface="Apple Braille" charset="0"/>
                <a:cs typeface="Apple Braille" charset="0"/>
              </a:rPr>
              <a:t>In tidy data:</a:t>
            </a:r>
          </a:p>
          <a:p>
            <a:endParaRPr lang="en-US" sz="2000" b="0" i="0" u="none" strike="noStrike" baseline="0" dirty="0">
              <a:latin typeface="Apple Braille" charset="0"/>
              <a:ea typeface="Apple Braille" charset="0"/>
              <a:cs typeface="Apple Braille" charset="0"/>
            </a:endParaRPr>
          </a:p>
          <a:p>
            <a:r>
              <a:rPr lang="en-US" sz="2000" b="0" i="0" u="none" strike="noStrike" baseline="0" dirty="0">
                <a:latin typeface="Apple Braille" charset="0"/>
                <a:ea typeface="Apple Braille" charset="0"/>
                <a:cs typeface="Apple Braille" charset="0"/>
              </a:rPr>
              <a:t>1. Each variable forms a column.</a:t>
            </a:r>
          </a:p>
          <a:p>
            <a:r>
              <a:rPr lang="en-US" sz="2000" b="0" i="0" u="none" strike="noStrike" baseline="0" dirty="0">
                <a:latin typeface="Apple Braille" charset="0"/>
                <a:ea typeface="Apple Braille" charset="0"/>
                <a:cs typeface="Apple Braille" charset="0"/>
              </a:rPr>
              <a:t>2. Each observation forms a row.</a:t>
            </a:r>
          </a:p>
          <a:p>
            <a:r>
              <a:rPr lang="en-US" sz="2000" b="0" i="0" u="none" strike="noStrike" baseline="0" dirty="0">
                <a:latin typeface="Apple Braille" charset="0"/>
                <a:ea typeface="Apple Braille" charset="0"/>
                <a:cs typeface="Apple Braille" charset="0"/>
              </a:rPr>
              <a:t>3. Each type of observational unit forms a table.</a:t>
            </a:r>
          </a:p>
          <a:p>
            <a:endParaRPr lang="en-US" sz="2000" dirty="0">
              <a:latin typeface="Apple Braille" charset="0"/>
              <a:ea typeface="Apple Braille" charset="0"/>
              <a:cs typeface="Apple Braille" charset="0"/>
            </a:endParaRPr>
          </a:p>
          <a:p>
            <a:r>
              <a:rPr lang="en-US" sz="2000" dirty="0">
                <a:latin typeface="Apple Braille" charset="0"/>
                <a:ea typeface="Apple Braille" charset="0"/>
                <a:cs typeface="Apple Braille" charset="0"/>
              </a:rPr>
              <a:t>Fixed variables should come first, followed by measured variables, each ordered so that</a:t>
            </a:r>
          </a:p>
          <a:p>
            <a:r>
              <a:rPr lang="en-US" sz="2000" dirty="0">
                <a:latin typeface="Apple Braille" charset="0"/>
                <a:ea typeface="Apple Braille" charset="0"/>
                <a:cs typeface="Apple Braille" charset="0"/>
              </a:rPr>
              <a:t>related variables are contiguous. Rows can then be ordered by the first variable, breaking</a:t>
            </a:r>
          </a:p>
          <a:p>
            <a:r>
              <a:rPr lang="en-US" sz="2000" dirty="0">
                <a:latin typeface="Apple Braille" charset="0"/>
                <a:ea typeface="Apple Braille" charset="0"/>
                <a:cs typeface="Apple Braille" charset="0"/>
              </a:rPr>
              <a:t>ties with the second and subsequent variables.</a:t>
            </a:r>
          </a:p>
        </p:txBody>
      </p:sp>
      <p:graphicFrame>
        <p:nvGraphicFramePr>
          <p:cNvPr id="3" name="Table 2"/>
          <p:cNvGraphicFramePr>
            <a:graphicFrameLocks noGrp="1"/>
          </p:cNvGraphicFramePr>
          <p:nvPr>
            <p:extLst>
              <p:ext uri="{D42A27DB-BD31-4B8C-83A1-F6EECF244321}">
                <p14:modId xmlns:p14="http://schemas.microsoft.com/office/powerpoint/2010/main" val="779956411"/>
              </p:ext>
            </p:extLst>
          </p:nvPr>
        </p:nvGraphicFramePr>
        <p:xfrm>
          <a:off x="7467602" y="547542"/>
          <a:ext cx="4336470" cy="5797850"/>
        </p:xfrm>
        <a:graphic>
          <a:graphicData uri="http://schemas.openxmlformats.org/drawingml/2006/table">
            <a:tbl>
              <a:tblPr>
                <a:tableStyleId>{5C22544A-7EE6-4342-B048-85BDC9FD1C3A}</a:tableStyleId>
              </a:tblPr>
              <a:tblGrid>
                <a:gridCol w="867294">
                  <a:extLst>
                    <a:ext uri="{9D8B030D-6E8A-4147-A177-3AD203B41FA5}">
                      <a16:colId xmlns:a16="http://schemas.microsoft.com/office/drawing/2014/main" val="20000"/>
                    </a:ext>
                  </a:extLst>
                </a:gridCol>
                <a:gridCol w="867294">
                  <a:extLst>
                    <a:ext uri="{9D8B030D-6E8A-4147-A177-3AD203B41FA5}">
                      <a16:colId xmlns:a16="http://schemas.microsoft.com/office/drawing/2014/main" val="20001"/>
                    </a:ext>
                  </a:extLst>
                </a:gridCol>
                <a:gridCol w="867294">
                  <a:extLst>
                    <a:ext uri="{9D8B030D-6E8A-4147-A177-3AD203B41FA5}">
                      <a16:colId xmlns:a16="http://schemas.microsoft.com/office/drawing/2014/main" val="20002"/>
                    </a:ext>
                  </a:extLst>
                </a:gridCol>
                <a:gridCol w="867294">
                  <a:extLst>
                    <a:ext uri="{9D8B030D-6E8A-4147-A177-3AD203B41FA5}">
                      <a16:colId xmlns:a16="http://schemas.microsoft.com/office/drawing/2014/main" val="20003"/>
                    </a:ext>
                  </a:extLst>
                </a:gridCol>
                <a:gridCol w="867294">
                  <a:extLst>
                    <a:ext uri="{9D8B030D-6E8A-4147-A177-3AD203B41FA5}">
                      <a16:colId xmlns:a16="http://schemas.microsoft.com/office/drawing/2014/main" val="20004"/>
                    </a:ext>
                  </a:extLst>
                </a:gridCol>
              </a:tblGrid>
              <a:tr h="231914">
                <a:tc>
                  <a:txBody>
                    <a:bodyPr/>
                    <a:lstStyle/>
                    <a:p>
                      <a:pPr algn="l" fontAlgn="b"/>
                      <a:r>
                        <a:rPr lang="en-US" sz="1000" u="none" strike="noStrike">
                          <a:effectLst/>
                        </a:rPr>
                        <a:t>country</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area</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plot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species</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count</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0"/>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12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1"/>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2"/>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cs-CZ" sz="1000" u="none" strike="noStrike">
                          <a:effectLst/>
                        </a:rPr>
                        <a:t>11</a:t>
                      </a:r>
                      <a:endParaRPr lang="cs-CZ"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3"/>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13</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4"/>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fish</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7</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5"/>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9</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6"/>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7"/>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8"/>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0</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09"/>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Mouse</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6</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0"/>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1"/>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2"/>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3"/>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4"/>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Seagull</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5"/>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6"/>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7"/>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8"/>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19"/>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5</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Elephant</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20"/>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21"/>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22"/>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3</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is-IS" sz="1000" u="none" strike="noStrike">
                          <a:effectLst/>
                        </a:rPr>
                        <a:t>2</a:t>
                      </a:r>
                      <a:endParaRPr lang="is-IS" sz="1000" b="0" i="0" u="none" strike="noStrike">
                        <a:solidFill>
                          <a:srgbClr val="000000"/>
                        </a:solidFill>
                        <a:effectLst/>
                        <a:latin typeface="Calibri" charset="0"/>
                      </a:endParaRPr>
                    </a:p>
                  </a:txBody>
                  <a:tcPr marL="10878" marR="10878" marT="10878" marB="0" anchor="b"/>
                </a:tc>
                <a:extLst>
                  <a:ext uri="{0D108BD9-81ED-4DB2-BD59-A6C34878D82A}">
                    <a16:rowId xmlns:a16="http://schemas.microsoft.com/office/drawing/2014/main" val="10023"/>
                  </a:ext>
                </a:extLst>
              </a:tr>
              <a:tr h="231914">
                <a:tc>
                  <a:txBody>
                    <a:bodyPr/>
                    <a:lstStyle/>
                    <a:p>
                      <a:pPr algn="l" fontAlgn="b"/>
                      <a:r>
                        <a:rPr lang="en-US" sz="1000" u="none" strike="noStrike">
                          <a:effectLst/>
                        </a:rPr>
                        <a:t>Egypt</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A1</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4</a:t>
                      </a:r>
                      <a:endParaRPr lang="en-US" sz="1000" b="0" i="0" u="none" strike="noStrike">
                        <a:solidFill>
                          <a:srgbClr val="000000"/>
                        </a:solidFill>
                        <a:effectLst/>
                        <a:latin typeface="Calibri" charset="0"/>
                      </a:endParaRPr>
                    </a:p>
                  </a:txBody>
                  <a:tcPr marL="10878" marR="10878" marT="10878" marB="0" anchor="b"/>
                </a:tc>
                <a:tc>
                  <a:txBody>
                    <a:bodyPr/>
                    <a:lstStyle/>
                    <a:p>
                      <a:pPr algn="l" fontAlgn="b"/>
                      <a:r>
                        <a:rPr lang="en-US" sz="1000" u="none" strike="noStrike">
                          <a:effectLst/>
                        </a:rPr>
                        <a:t>Lion</a:t>
                      </a:r>
                      <a:endParaRPr lang="en-US" sz="1000" b="0" i="0" u="none" strike="noStrike">
                        <a:solidFill>
                          <a:srgbClr val="000000"/>
                        </a:solidFill>
                        <a:effectLst/>
                        <a:latin typeface="Calibri" charset="0"/>
                      </a:endParaRPr>
                    </a:p>
                  </a:txBody>
                  <a:tcPr marL="10878" marR="10878" marT="10878" marB="0" anchor="b"/>
                </a:tc>
                <a:tc>
                  <a:txBody>
                    <a:bodyPr/>
                    <a:lstStyle/>
                    <a:p>
                      <a:pPr algn="r" fontAlgn="b"/>
                      <a:r>
                        <a:rPr lang="en-US" sz="1000" u="none" strike="noStrike" dirty="0">
                          <a:effectLst/>
                        </a:rPr>
                        <a:t>3</a:t>
                      </a:r>
                      <a:endParaRPr lang="en-US" sz="1000" b="0" i="0" u="none" strike="noStrike" dirty="0">
                        <a:solidFill>
                          <a:srgbClr val="000000"/>
                        </a:solidFill>
                        <a:effectLst/>
                        <a:latin typeface="Calibri" charset="0"/>
                      </a:endParaRPr>
                    </a:p>
                  </a:txBody>
                  <a:tcPr marL="10878" marR="10878" marT="10878" marB="0" anchor="b"/>
                </a:tc>
                <a:extLst>
                  <a:ext uri="{0D108BD9-81ED-4DB2-BD59-A6C34878D82A}">
                    <a16:rowId xmlns:a16="http://schemas.microsoft.com/office/drawing/2014/main" val="10024"/>
                  </a:ext>
                </a:extLst>
              </a:tr>
            </a:tbl>
          </a:graphicData>
        </a:graphic>
      </p:graphicFrame>
    </p:spTree>
    <p:extLst>
      <p:ext uri="{BB962C8B-B14F-4D97-AF65-F5344CB8AC3E}">
        <p14:creationId xmlns:p14="http://schemas.microsoft.com/office/powerpoint/2010/main" val="1041733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965</TotalTime>
  <Words>1300</Words>
  <Application>Microsoft Macintosh PowerPoint</Application>
  <PresentationFormat>宽屏</PresentationFormat>
  <Paragraphs>831</Paragraphs>
  <Slides>7</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7</vt:i4>
      </vt:variant>
    </vt:vector>
  </HeadingPairs>
  <TitlesOfParts>
    <vt:vector size="12" baseType="lpstr">
      <vt:lpstr>Apple Braille</vt:lpstr>
      <vt:lpstr>Arial</vt:lpstr>
      <vt:lpstr>Calibri</vt:lpstr>
      <vt:lpstr>Calibri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Dominik Bahlburg</dc:creator>
  <cp:lastModifiedBy>冯家荣(Jiarong Feng)</cp:lastModifiedBy>
  <cp:revision>15</cp:revision>
  <dcterms:created xsi:type="dcterms:W3CDTF">2017-05-22T22:30:28Z</dcterms:created>
  <dcterms:modified xsi:type="dcterms:W3CDTF">2021-03-27T06:14:26Z</dcterms:modified>
</cp:coreProperties>
</file>

<file path=docProps/thumbnail.jpeg>
</file>